
<file path=[Content_Types].xml><?xml version="1.0" encoding="utf-8"?>
<Types xmlns="http://schemas.openxmlformats.org/package/2006/content-types">
  <Default Extension="png" ContentType="image/png"/>
  <Default Extension="mp3" ContentType="audio/mpe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2"/>
  </p:notesMasterIdLst>
  <p:sldIdLst>
    <p:sldId id="256" r:id="rId2"/>
    <p:sldId id="257" r:id="rId3"/>
    <p:sldId id="258" r:id="rId4"/>
    <p:sldId id="290" r:id="rId5"/>
    <p:sldId id="308" r:id="rId6"/>
    <p:sldId id="284" r:id="rId7"/>
    <p:sldId id="291" r:id="rId8"/>
    <p:sldId id="292" r:id="rId9"/>
    <p:sldId id="285" r:id="rId10"/>
    <p:sldId id="307" r:id="rId11"/>
    <p:sldId id="293" r:id="rId12"/>
    <p:sldId id="294" r:id="rId13"/>
    <p:sldId id="295" r:id="rId14"/>
    <p:sldId id="296" r:id="rId15"/>
    <p:sldId id="286" r:id="rId16"/>
    <p:sldId id="297" r:id="rId17"/>
    <p:sldId id="298" r:id="rId18"/>
    <p:sldId id="299" r:id="rId19"/>
    <p:sldId id="300" r:id="rId20"/>
    <p:sldId id="287" r:id="rId21"/>
    <p:sldId id="301" r:id="rId22"/>
    <p:sldId id="302" r:id="rId23"/>
    <p:sldId id="303" r:id="rId24"/>
    <p:sldId id="288" r:id="rId25"/>
    <p:sldId id="304" r:id="rId26"/>
    <p:sldId id="305" r:id="rId27"/>
    <p:sldId id="289" r:id="rId28"/>
    <p:sldId id="306" r:id="rId29"/>
    <p:sldId id="259" r:id="rId30"/>
    <p:sldId id="283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26" autoAdjust="0"/>
    <p:restoredTop sz="94659" autoAdjust="0"/>
  </p:normalViewPr>
  <p:slideViewPr>
    <p:cSldViewPr snapToGrid="0" snapToObjects="1" showGuides="1">
      <p:cViewPr varScale="1">
        <p:scale>
          <a:sx n="84" d="100"/>
          <a:sy n="84" d="100"/>
        </p:scale>
        <p:origin x="7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2396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C840D-5239-4545-9316-FFB5888F2BAD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30893-B58A-483B-85F8-6E5AC52C6C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42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Objective: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basic steps involved in the civil litigation process and the types of tasks that may be required of paralegals during each step of the pretrial phase.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30893-B58A-483B-85F8-6E5AC52C6CC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Learning Objective: What a litigation file is, what it contains, and how it is organized, maintained, and reviewed.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30893-B58A-483B-85F8-6E5AC52C6CC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975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Objective: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a lawsuit is initiated and what documents and motions are filed during the pleadings stage of the civil litigation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30893-B58A-483B-85F8-6E5AC52C6CC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Objective: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discovery is and what kinds of information attorneys and their paralegals obtain from parties to the lawsuit and from witnesses when preparing for trial.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30893-B58A-483B-85F8-6E5AC52C6CC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6776" y="2130425"/>
            <a:ext cx="7050024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6776" y="3886200"/>
            <a:ext cx="705002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6364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7B9DAF-A4F3-2A45-8D3C-5B15ACDC2FB5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7B9DAF-A4F3-2A45-8D3C-5B15ACDC2FB5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7B9DAF-A4F3-2A45-8D3C-5B15ACDC2FB5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7B9DAF-A4F3-2A45-8D3C-5B15ACDC2FB5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7B9DAF-A4F3-2A45-8D3C-5B15ACDC2FB5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7B9DAF-A4F3-2A45-8D3C-5B15ACDC2FB5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7B9DAF-A4F3-2A45-8D3C-5B15ACDC2FB5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7B9DAF-A4F3-2A45-8D3C-5B15ACDC2FB5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7B9DAF-A4F3-2A45-8D3C-5B15ACDC2FB5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7B9DAF-A4F3-2A45-8D3C-5B15ACDC2FB5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d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mc:AlternateContent xmlns:mc="http://schemas.openxmlformats.org/markup-compatibility/2006">
          <mc:Choice xmlns:ma="http://schemas.microsoft.com/office/mac/drawingml/2008/main" xmlns:mv="urn:schemas-microsoft-com:mac:vml" xmlns="" Requires="ma">
            <a:blipFill rotWithShape="1">
              <a:blip r:embed="rId13"/>
              <a:stretch>
                <a:fillRect/>
              </a:stretch>
            </a:blipFill>
          </mc:Choice>
          <mc:Fallback>
            <a:blipFill rotWithShape="1">
              <a:blip r:embed="rId14"/>
              <a:stretch>
                <a:fillRect/>
              </a:stretch>
            </a:blipFill>
          </mc:Fallback>
        </mc:AlternateContent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36776" y="1005840"/>
            <a:ext cx="705002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6776" y="1828800"/>
            <a:ext cx="7050024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6364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1B61B-F6D8-B54B-8848-CE37B4AE8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CHAPTER 9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CIVIL LITIGATION: BEFORE THE TRIAL</a:t>
            </a:r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</a:t>
            </a:fld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Every paralegal should be acquainted with the basic phases of civil litigation and the forms and terminology commonly used in the process</a:t>
            </a:r>
          </a:p>
          <a:p>
            <a:r>
              <a:rPr lang="en-US" sz="2400" dirty="0"/>
              <a:t>Evidence must be gathered and documented</a:t>
            </a:r>
          </a:p>
          <a:p>
            <a:r>
              <a:rPr lang="en-US" sz="2400" dirty="0"/>
              <a:t>Procedural requirements and deadlines for filing documents with the court must be met</a:t>
            </a:r>
          </a:p>
          <a:p>
            <a:r>
              <a:rPr lang="en-US" sz="2400" dirty="0"/>
              <a:t>Witnesses must be prepared in advance </a:t>
            </a:r>
          </a:p>
          <a:p>
            <a:r>
              <a:rPr lang="en-US" sz="2400" dirty="0"/>
              <a:t>Any trial exhibits must be properly prepared</a:t>
            </a:r>
          </a:p>
          <a:p>
            <a:endParaRPr lang="en-US" sz="2400" dirty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</a:t>
            </a:fld>
            <a:endParaRPr lang="en-US" sz="1400" dirty="0"/>
          </a:p>
        </p:txBody>
      </p:sp>
      <p:pic>
        <p:nvPicPr>
          <p:cNvPr id="4" name="Audio Recording for TechGee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67650" y="5562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Civil Litigation—A Bird’s-Eye View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Pretrial Settlements</a:t>
            </a:r>
          </a:p>
          <a:p>
            <a:pPr lvl="1"/>
            <a:r>
              <a:rPr lang="en-US" sz="2200" dirty="0"/>
              <a:t>Out-of-court resolution of the dispute</a:t>
            </a:r>
          </a:p>
          <a:p>
            <a:pPr lvl="1"/>
            <a:r>
              <a:rPr lang="en-US" sz="2200" dirty="0"/>
              <a:t>Reached in most cases</a:t>
            </a:r>
          </a:p>
          <a:p>
            <a:pPr lvl="1"/>
            <a:r>
              <a:rPr lang="en-US" sz="2200" dirty="0"/>
              <a:t>In the interest of both parties to settle </a:t>
            </a:r>
          </a:p>
          <a:p>
            <a:pPr lvl="2"/>
            <a:r>
              <a:rPr lang="en-US" sz="1800" dirty="0"/>
              <a:t>Time and money</a:t>
            </a:r>
          </a:p>
          <a:p>
            <a:pPr lvl="1"/>
            <a:r>
              <a:rPr lang="en-US" sz="2200" dirty="0"/>
              <a:t>Must work on assumption that case will go to trial </a:t>
            </a:r>
          </a:p>
          <a:p>
            <a:pPr lvl="1"/>
            <a:r>
              <a:rPr lang="en-US" sz="2200" dirty="0"/>
              <a:t>All pretrial preparation must be completed 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3</a:t>
            </a:fld>
            <a:endParaRPr lang="en-US" sz="1400" dirty="0"/>
          </a:p>
        </p:txBody>
      </p:sp>
      <p:pic>
        <p:nvPicPr>
          <p:cNvPr id="4" name="Audio Recording for TechGee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41920" y="54673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6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Civil Litigation—A Bird’s-Eye View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Procedural Requirements</a:t>
            </a:r>
          </a:p>
          <a:p>
            <a:pPr lvl="1"/>
            <a:r>
              <a:rPr lang="en-US" sz="2200" dirty="0"/>
              <a:t>Essential in the litigation process</a:t>
            </a:r>
          </a:p>
          <a:p>
            <a:pPr lvl="1"/>
            <a:r>
              <a:rPr lang="en-US" sz="2200" dirty="0"/>
              <a:t>Set out in the procedural rules of each court</a:t>
            </a:r>
          </a:p>
          <a:p>
            <a:pPr lvl="2"/>
            <a:r>
              <a:rPr lang="en-US" sz="2000" dirty="0"/>
              <a:t>Rules specify what must be done in various stages</a:t>
            </a:r>
          </a:p>
          <a:p>
            <a:pPr lvl="1"/>
            <a:r>
              <a:rPr lang="en-US" sz="2200" dirty="0"/>
              <a:t>Each state has its own rules of civil procedure</a:t>
            </a:r>
          </a:p>
          <a:p>
            <a:pPr marL="347663" lvl="1" indent="-347663">
              <a:buFont typeface="Arial"/>
              <a:buChar char="•"/>
            </a:pPr>
            <a:r>
              <a:rPr lang="en-US" sz="2400" dirty="0"/>
              <a:t>A Hypothetical Lawsuit</a:t>
            </a:r>
          </a:p>
          <a:p>
            <a:pPr marL="744538" lvl="3" indent="-287338"/>
            <a:r>
              <a:rPr lang="en-US" sz="2200" dirty="0"/>
              <a:t>Katherine </a:t>
            </a:r>
            <a:r>
              <a:rPr lang="en-US" sz="2200" dirty="0" err="1"/>
              <a:t>Baranski</a:t>
            </a:r>
            <a:r>
              <a:rPr lang="en-US" sz="2200" dirty="0"/>
              <a:t>, plaintiff</a:t>
            </a:r>
          </a:p>
          <a:p>
            <a:pPr marL="744538" lvl="3" indent="-287338"/>
            <a:r>
              <a:rPr lang="en-US" sz="2200" dirty="0"/>
              <a:t>Tony </a:t>
            </a:r>
            <a:r>
              <a:rPr lang="en-US" sz="2200" dirty="0" err="1"/>
              <a:t>Peretto</a:t>
            </a:r>
            <a:r>
              <a:rPr lang="en-US" sz="2200" dirty="0"/>
              <a:t>, </a:t>
            </a:r>
            <a:r>
              <a:rPr lang="en-US" sz="2200" dirty="0" err="1"/>
              <a:t>defendent</a:t>
            </a:r>
            <a:endParaRPr lang="en-US" sz="2200" dirty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4</a:t>
            </a:fld>
            <a:endParaRPr lang="en-US" sz="1400" dirty="0"/>
          </a:p>
        </p:txBody>
      </p:sp>
      <p:pic>
        <p:nvPicPr>
          <p:cNvPr id="4" name="Audio Recording for TechGee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0" y="52692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5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9900" y="918101"/>
            <a:ext cx="7050024" cy="914400"/>
          </a:xfrm>
        </p:spPr>
        <p:txBody>
          <a:bodyPr>
            <a:normAutofit/>
          </a:bodyPr>
          <a:lstStyle/>
          <a:p>
            <a:r>
              <a:rPr lang="en-US" sz="3200" dirty="0"/>
              <a:t>Civil Litigation—A Bird’s-Eye View</a:t>
            </a:r>
            <a:endParaRPr lang="en-US" sz="3600" dirty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5</a:t>
            </a:fld>
            <a:endParaRPr lang="en-US" sz="1400" dirty="0"/>
          </a:p>
        </p:txBody>
      </p:sp>
      <p:pic>
        <p:nvPicPr>
          <p:cNvPr id="2050" name="Picture 2" descr="C:\Users\Pickering 3\Documents\Delmar projects\IR\Paralegal Today PPT\Art Ch 10\Ex.10-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151" y="1832501"/>
            <a:ext cx="4269522" cy="448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Recording for TechGee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40040" y="53187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5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Preliminaries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Initial Client Interview</a:t>
            </a:r>
          </a:p>
          <a:p>
            <a:pPr lvl="1"/>
            <a:r>
              <a:rPr lang="en-US" sz="2200" dirty="0"/>
              <a:t>Most often conducted by attorney</a:t>
            </a:r>
          </a:p>
          <a:p>
            <a:pPr lvl="2"/>
            <a:r>
              <a:rPr lang="en-US" sz="2000" dirty="0"/>
              <a:t>Explain his services</a:t>
            </a:r>
          </a:p>
          <a:p>
            <a:pPr lvl="2"/>
            <a:r>
              <a:rPr lang="en-US" sz="2000" dirty="0"/>
              <a:t>Agree to represent</a:t>
            </a:r>
          </a:p>
          <a:p>
            <a:pPr lvl="2"/>
            <a:r>
              <a:rPr lang="en-US" sz="2000" dirty="0"/>
              <a:t>Set fees</a:t>
            </a:r>
          </a:p>
          <a:p>
            <a:pPr lvl="1"/>
            <a:r>
              <a:rPr lang="en-US" sz="2200" dirty="0"/>
              <a:t>Collecting Facts</a:t>
            </a:r>
          </a:p>
          <a:p>
            <a:pPr lvl="1"/>
            <a:r>
              <a:rPr lang="en-US" sz="2200" dirty="0"/>
              <a:t>Release Forms</a:t>
            </a:r>
          </a:p>
          <a:p>
            <a:pPr lvl="1"/>
            <a:endParaRPr lang="en-US" sz="2200" dirty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6</a:t>
            </a:fld>
            <a:endParaRPr lang="en-US" sz="1400" dirty="0"/>
          </a:p>
        </p:txBody>
      </p:sp>
      <p:pic>
        <p:nvPicPr>
          <p:cNvPr id="4" name="Audio Recording for TechGeek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13320" y="49987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9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Preliminaries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Preliminary Investigation</a:t>
            </a:r>
          </a:p>
          <a:p>
            <a:pPr lvl="1"/>
            <a:r>
              <a:rPr lang="en-US" sz="2200" dirty="0"/>
              <a:t>Key part of pretrial work</a:t>
            </a:r>
          </a:p>
          <a:p>
            <a:pPr lvl="1"/>
            <a:r>
              <a:rPr lang="en-US" sz="2200" dirty="0"/>
              <a:t>Police report</a:t>
            </a:r>
          </a:p>
          <a:p>
            <a:pPr lvl="1"/>
            <a:r>
              <a:rPr lang="en-US" sz="2200" dirty="0"/>
              <a:t>Medical records</a:t>
            </a:r>
          </a:p>
          <a:p>
            <a:pPr lvl="1"/>
            <a:r>
              <a:rPr lang="en-US" sz="2200" dirty="0"/>
              <a:t>Employment data</a:t>
            </a:r>
          </a:p>
          <a:p>
            <a:pPr lvl="1"/>
            <a:r>
              <a:rPr lang="en-US" sz="2200" dirty="0"/>
              <a:t>Eyewitness accounts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7</a:t>
            </a:fld>
            <a:endParaRPr lang="en-US" sz="1400" dirty="0"/>
          </a:p>
        </p:txBody>
      </p:sp>
      <p:pic>
        <p:nvPicPr>
          <p:cNvPr id="1026" name="Picture 2" descr="C:\Users\Pickering 3\Documents\Delmar projects\IR\Paralegal Today PPT\Art Ch 10\unf10-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497" y="2116021"/>
            <a:ext cx="2522000" cy="378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Recording for TechGeek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7690" y="54559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Preliminaries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Creating the Litigation File</a:t>
            </a:r>
          </a:p>
          <a:p>
            <a:pPr lvl="1"/>
            <a:r>
              <a:rPr lang="en-US" sz="2200" dirty="0"/>
              <a:t>Organization</a:t>
            </a:r>
          </a:p>
          <a:p>
            <a:pPr lvl="2"/>
            <a:r>
              <a:rPr lang="en-US" sz="1800" dirty="0"/>
              <a:t>Three goals</a:t>
            </a:r>
          </a:p>
          <a:p>
            <a:pPr lvl="3"/>
            <a:r>
              <a:rPr lang="en-US" sz="1600" dirty="0"/>
              <a:t>Preserve confidentiality</a:t>
            </a:r>
          </a:p>
          <a:p>
            <a:pPr lvl="3"/>
            <a:r>
              <a:rPr lang="en-US" sz="1600" dirty="0"/>
              <a:t>Safeguard legal documents</a:t>
            </a:r>
          </a:p>
          <a:p>
            <a:pPr lvl="3"/>
            <a:r>
              <a:rPr lang="en-US" sz="1600" dirty="0"/>
              <a:t>Easily and quickly retrievable</a:t>
            </a:r>
          </a:p>
          <a:p>
            <a:pPr lvl="1"/>
            <a:r>
              <a:rPr lang="en-US" sz="2200" dirty="0"/>
              <a:t>Litigation Files</a:t>
            </a:r>
          </a:p>
          <a:p>
            <a:pPr lvl="2"/>
            <a:r>
              <a:rPr lang="en-US" sz="1800" dirty="0"/>
              <a:t>Comprehensive record of the case</a:t>
            </a:r>
          </a:p>
          <a:p>
            <a:pPr lvl="2"/>
            <a:r>
              <a:rPr lang="en-US" sz="1800" dirty="0"/>
              <a:t>Must be well organized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8</a:t>
            </a:fld>
            <a:endParaRPr lang="en-US" sz="1400" dirty="0"/>
          </a:p>
        </p:txBody>
      </p:sp>
      <p:pic>
        <p:nvPicPr>
          <p:cNvPr id="4" name="Audio Recording for TechGeek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95210" y="5303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5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Pleadings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Drafting the Complaint</a:t>
            </a:r>
          </a:p>
          <a:p>
            <a:pPr lvl="1"/>
            <a:r>
              <a:rPr lang="en-US" sz="2200" dirty="0"/>
              <a:t>The Caption</a:t>
            </a:r>
          </a:p>
          <a:p>
            <a:pPr lvl="2"/>
            <a:r>
              <a:rPr lang="en-US" sz="1800" dirty="0"/>
              <a:t>Heading: name of court, title of action, names of parties, type of document, court’s file number (or docket number)</a:t>
            </a:r>
          </a:p>
          <a:p>
            <a:pPr lvl="1"/>
            <a:r>
              <a:rPr lang="en-US" sz="2200" dirty="0"/>
              <a:t>Jurisdictional Allegations</a:t>
            </a:r>
          </a:p>
          <a:p>
            <a:pPr lvl="2"/>
            <a:r>
              <a:rPr lang="en-US" sz="1800" dirty="0"/>
              <a:t>Diversity of citizenship</a:t>
            </a:r>
          </a:p>
          <a:p>
            <a:pPr lvl="1"/>
            <a:r>
              <a:rPr lang="en-US" sz="2200" dirty="0"/>
              <a:t>General Allegations (The Body of the Complaint)</a:t>
            </a:r>
          </a:p>
          <a:p>
            <a:pPr lvl="2"/>
            <a:r>
              <a:rPr lang="en-US" sz="2000" dirty="0"/>
              <a:t>Advocate the plaintiff’s position</a:t>
            </a:r>
          </a:p>
          <a:p>
            <a:pPr lvl="2"/>
            <a:r>
              <a:rPr lang="en-US" sz="2000" dirty="0"/>
              <a:t>Be clear and concise</a:t>
            </a:r>
          </a:p>
          <a:p>
            <a:pPr lvl="2">
              <a:spcAft>
                <a:spcPts val="600"/>
              </a:spcAft>
            </a:pPr>
            <a:r>
              <a:rPr lang="en-US" sz="2000" dirty="0"/>
              <a:t>Outline harms suffered and remedy sought</a:t>
            </a:r>
          </a:p>
          <a:p>
            <a:pPr marL="914400" lvl="2" indent="0">
              <a:buNone/>
            </a:pPr>
            <a:endParaRPr lang="en-US" sz="1600" dirty="0"/>
          </a:p>
          <a:p>
            <a:pPr marL="914400" lvl="2" indent="0">
              <a:buNone/>
            </a:pPr>
            <a:endParaRPr lang="en-US" sz="1600" dirty="0"/>
          </a:p>
          <a:p>
            <a:pPr marL="914400" lvl="2" indent="0">
              <a:buNone/>
            </a:pPr>
            <a:r>
              <a:rPr lang="en-US" sz="1600" dirty="0"/>
              <a:t>												Cont.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9</a:t>
            </a:fld>
            <a:endParaRPr lang="en-US" sz="1400" dirty="0"/>
          </a:p>
        </p:txBody>
      </p:sp>
      <p:pic>
        <p:nvPicPr>
          <p:cNvPr id="4" name="Audio Recording for TechGeek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81850" y="5303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8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Pleadings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Drafting the Complaint </a:t>
            </a:r>
            <a:endParaRPr lang="en-US" sz="1600" dirty="0"/>
          </a:p>
          <a:p>
            <a:pPr lvl="1"/>
            <a:r>
              <a:rPr lang="en-US" sz="2200" dirty="0"/>
              <a:t>Prayer for Relief</a:t>
            </a:r>
          </a:p>
          <a:p>
            <a:pPr lvl="2"/>
            <a:r>
              <a:rPr lang="en-US" sz="2000" dirty="0"/>
              <a:t>Indicate seeking money damages</a:t>
            </a:r>
          </a:p>
          <a:p>
            <a:pPr lvl="1"/>
            <a:r>
              <a:rPr lang="en-US" sz="2200" dirty="0"/>
              <a:t>Signature</a:t>
            </a:r>
          </a:p>
          <a:p>
            <a:pPr lvl="2"/>
            <a:r>
              <a:rPr lang="en-US" sz="2000" dirty="0"/>
              <a:t>Affidavits</a:t>
            </a:r>
          </a:p>
          <a:p>
            <a:pPr lvl="1"/>
            <a:r>
              <a:rPr lang="en-US" sz="2200" dirty="0"/>
              <a:t>Demand for a Jury Trial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10</a:t>
            </a:fld>
            <a:endParaRPr lang="en-US" sz="1400" dirty="0"/>
          </a:p>
        </p:txBody>
      </p:sp>
      <p:pic>
        <p:nvPicPr>
          <p:cNvPr id="4" name="Audio Recording for TechGeek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7570" y="50444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3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Pleadings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Filing the Complaint</a:t>
            </a:r>
          </a:p>
          <a:p>
            <a:pPr lvl="1"/>
            <a:r>
              <a:rPr lang="en-US" sz="2200" dirty="0"/>
              <a:t>Traditional Method of Filing</a:t>
            </a:r>
          </a:p>
          <a:p>
            <a:pPr lvl="2"/>
            <a:r>
              <a:rPr lang="en-US" sz="2000" dirty="0"/>
              <a:t>Copies hand delivered</a:t>
            </a:r>
          </a:p>
          <a:p>
            <a:pPr lvl="2"/>
            <a:r>
              <a:rPr lang="en-US" sz="2000" dirty="0"/>
              <a:t>Filing fee</a:t>
            </a:r>
          </a:p>
          <a:p>
            <a:pPr lvl="1"/>
            <a:r>
              <a:rPr lang="en-US" sz="2200" dirty="0"/>
              <a:t>E-Filing</a:t>
            </a:r>
          </a:p>
          <a:p>
            <a:pPr lvl="2"/>
            <a:r>
              <a:rPr lang="en-US" sz="2000" dirty="0"/>
              <a:t>Reduced time and paperwork</a:t>
            </a:r>
          </a:p>
          <a:p>
            <a:pPr lvl="2"/>
            <a:r>
              <a:rPr lang="en-US" sz="2000" dirty="0"/>
              <a:t>24 hours a day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11</a:t>
            </a:fld>
            <a:endParaRPr lang="en-US" sz="1400" dirty="0"/>
          </a:p>
        </p:txBody>
      </p:sp>
      <p:pic>
        <p:nvPicPr>
          <p:cNvPr id="4" name="Audio Recording for TechGeek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0" y="51473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1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Pleadings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Service of Process</a:t>
            </a:r>
          </a:p>
          <a:p>
            <a:pPr lvl="1"/>
            <a:r>
              <a:rPr lang="en-US" sz="2200" dirty="0"/>
              <a:t>The Summons</a:t>
            </a:r>
          </a:p>
          <a:p>
            <a:pPr lvl="1"/>
            <a:r>
              <a:rPr lang="en-US" sz="2200" dirty="0"/>
              <a:t>Serving the Complaint and Summons</a:t>
            </a:r>
          </a:p>
          <a:p>
            <a:pPr lvl="2"/>
            <a:r>
              <a:rPr lang="en-US" sz="1800" dirty="0"/>
              <a:t>Alternative service methods</a:t>
            </a:r>
          </a:p>
          <a:p>
            <a:pPr lvl="2"/>
            <a:r>
              <a:rPr lang="en-US" sz="1800" dirty="0"/>
              <a:t>Proof of service</a:t>
            </a:r>
          </a:p>
          <a:p>
            <a:pPr lvl="2"/>
            <a:r>
              <a:rPr lang="en-US" sz="1800" dirty="0"/>
              <a:t>Jurisdictions vary</a:t>
            </a:r>
          </a:p>
          <a:p>
            <a:pPr lvl="1"/>
            <a:r>
              <a:rPr lang="en-US" sz="2200" dirty="0"/>
              <a:t>Serving Corporate Defendants</a:t>
            </a:r>
          </a:p>
          <a:p>
            <a:pPr lvl="1"/>
            <a:r>
              <a:rPr lang="en-US" sz="2200" dirty="0"/>
              <a:t>Finding the Defendant</a:t>
            </a:r>
          </a:p>
          <a:p>
            <a:pPr lvl="1"/>
            <a:r>
              <a:rPr lang="en-US" sz="2200" dirty="0"/>
              <a:t>The defendant Can Waive Service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12</a:t>
            </a:fld>
            <a:endParaRPr lang="en-US" sz="1400" dirty="0"/>
          </a:p>
        </p:txBody>
      </p:sp>
      <p:pic>
        <p:nvPicPr>
          <p:cNvPr id="4" name="Audio Recording for TechGeek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51370" y="52158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3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Pleadings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Defendant’s Response</a:t>
            </a:r>
          </a:p>
          <a:p>
            <a:pPr lvl="1"/>
            <a:r>
              <a:rPr lang="en-US" sz="2200" dirty="0"/>
              <a:t>The Answer</a:t>
            </a:r>
          </a:p>
          <a:p>
            <a:pPr lvl="2"/>
            <a:r>
              <a:rPr lang="en-US" sz="2000" dirty="0"/>
              <a:t>Answer and affirmative defense</a:t>
            </a:r>
          </a:p>
          <a:p>
            <a:pPr lvl="2"/>
            <a:r>
              <a:rPr lang="en-US" sz="2000" dirty="0"/>
              <a:t>Answer and counterclaim</a:t>
            </a:r>
          </a:p>
          <a:p>
            <a:pPr lvl="2"/>
            <a:r>
              <a:rPr lang="en-US" sz="2000" dirty="0"/>
              <a:t>Cross-claim</a:t>
            </a:r>
          </a:p>
          <a:p>
            <a:pPr lvl="1"/>
            <a:r>
              <a:rPr lang="en-US" sz="2200" dirty="0"/>
              <a:t>Filing a Motion</a:t>
            </a:r>
          </a:p>
          <a:p>
            <a:pPr lvl="2"/>
            <a:r>
              <a:rPr lang="en-US" sz="2000" dirty="0"/>
              <a:t>Motion to dismiss</a:t>
            </a:r>
          </a:p>
          <a:p>
            <a:pPr lvl="3"/>
            <a:r>
              <a:rPr lang="en-US" sz="1800" dirty="0"/>
              <a:t>Supporting affidavits</a:t>
            </a:r>
          </a:p>
          <a:p>
            <a:pPr lvl="3"/>
            <a:r>
              <a:rPr lang="en-US" sz="1800" dirty="0"/>
              <a:t>Memorandum of law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13</a:t>
            </a:fld>
            <a:endParaRPr lang="en-US" sz="1400" dirty="0"/>
          </a:p>
        </p:txBody>
      </p:sp>
      <p:pic>
        <p:nvPicPr>
          <p:cNvPr id="4" name="Audio Recording for TechGeek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70420" y="51130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2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Pleadings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Scheduling Conference</a:t>
            </a:r>
          </a:p>
          <a:p>
            <a:pPr lvl="1"/>
            <a:r>
              <a:rPr lang="en-US" sz="2200" dirty="0"/>
              <a:t>Attorneys from both sides</a:t>
            </a:r>
          </a:p>
          <a:p>
            <a:pPr lvl="1"/>
            <a:r>
              <a:rPr lang="en-US" sz="2200" dirty="0"/>
              <a:t>Scheduling order</a:t>
            </a:r>
          </a:p>
          <a:p>
            <a:pPr lvl="1"/>
            <a:r>
              <a:rPr lang="en-US" sz="2200" dirty="0"/>
              <a:t>FRCP 16(b)</a:t>
            </a:r>
          </a:p>
          <a:p>
            <a:pPr lvl="1"/>
            <a:r>
              <a:rPr lang="en-US" sz="2200" dirty="0"/>
              <a:t>Manage the case efficiently</a:t>
            </a:r>
          </a:p>
          <a:p>
            <a:pPr lvl="1"/>
            <a:r>
              <a:rPr lang="en-US" sz="2200" dirty="0"/>
              <a:t>Establish time restrictions</a:t>
            </a:r>
          </a:p>
          <a:p>
            <a:pPr lvl="1"/>
            <a:endParaRPr lang="en-US" sz="2200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14</a:t>
            </a:fld>
            <a:endParaRPr lang="en-US" sz="1400" dirty="0"/>
          </a:p>
        </p:txBody>
      </p:sp>
      <p:pic>
        <p:nvPicPr>
          <p:cNvPr id="4" name="Audio Recording for TechGeek 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30390" y="5010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Traditional Discovery Tools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Purpose of Discovery</a:t>
            </a:r>
          </a:p>
          <a:p>
            <a:pPr lvl="1"/>
            <a:r>
              <a:rPr lang="en-US" sz="2200" dirty="0"/>
              <a:t>Preserves evidence from witnesses</a:t>
            </a:r>
          </a:p>
          <a:p>
            <a:pPr lvl="1"/>
            <a:r>
              <a:rPr lang="en-US" sz="2200" dirty="0"/>
              <a:t>Can lead to an out-of-court settlement</a:t>
            </a:r>
          </a:p>
          <a:p>
            <a:pPr lvl="1"/>
            <a:r>
              <a:rPr lang="en-US" sz="2200" dirty="0"/>
              <a:t>Prevents surprises</a:t>
            </a:r>
          </a:p>
          <a:p>
            <a:pPr lvl="1"/>
            <a:r>
              <a:rPr lang="en-US" sz="2200" dirty="0"/>
              <a:t>Narrows the issues</a:t>
            </a:r>
          </a:p>
          <a:p>
            <a:pPr lvl="1"/>
            <a:r>
              <a:rPr lang="en-US" sz="2200" dirty="0"/>
              <a:t>Privileged information is safeguarded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15</a:t>
            </a:fld>
            <a:endParaRPr lang="en-US" sz="1400" dirty="0"/>
          </a:p>
        </p:txBody>
      </p:sp>
      <p:pic>
        <p:nvPicPr>
          <p:cNvPr id="4" name="Audio Recording for TechGeek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10400" y="48577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5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Traditional Discovery Tools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Interrogatories</a:t>
            </a:r>
          </a:p>
          <a:p>
            <a:pPr lvl="1"/>
            <a:r>
              <a:rPr lang="en-US" sz="2200" dirty="0"/>
              <a:t>Written questions that must be answered in writing</a:t>
            </a:r>
          </a:p>
          <a:p>
            <a:pPr lvl="1"/>
            <a:r>
              <a:rPr lang="en-US" sz="2200" dirty="0"/>
              <a:t>Drafting Interrogatories</a:t>
            </a:r>
          </a:p>
          <a:p>
            <a:pPr lvl="2"/>
            <a:r>
              <a:rPr lang="en-US" sz="2000" dirty="0"/>
              <a:t>Review the file</a:t>
            </a:r>
          </a:p>
          <a:p>
            <a:pPr lvl="2"/>
            <a:r>
              <a:rPr lang="en-US" sz="2000" dirty="0"/>
              <a:t>Courts may limit the number of interrogatories</a:t>
            </a:r>
          </a:p>
          <a:p>
            <a:pPr lvl="1"/>
            <a:r>
              <a:rPr lang="en-US" sz="2200" dirty="0"/>
              <a:t>Answering Interrogatories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16</a:t>
            </a:fld>
            <a:endParaRPr lang="en-US" sz="1400" dirty="0"/>
          </a:p>
        </p:txBody>
      </p:sp>
      <p:pic>
        <p:nvPicPr>
          <p:cNvPr id="4" name="Audio Recording for TechGeek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47560" y="48844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59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Traditional Discovery Tools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Depositions</a:t>
            </a:r>
          </a:p>
          <a:p>
            <a:pPr lvl="1"/>
            <a:r>
              <a:rPr lang="en-US" sz="2200" dirty="0"/>
              <a:t>Procedure for Taking Depositions</a:t>
            </a:r>
          </a:p>
          <a:p>
            <a:pPr lvl="1"/>
            <a:r>
              <a:rPr lang="en-US" sz="2200" dirty="0"/>
              <a:t>Drafting Deposition Questions</a:t>
            </a:r>
          </a:p>
          <a:p>
            <a:pPr lvl="1"/>
            <a:r>
              <a:rPr lang="en-US" sz="2200" dirty="0"/>
              <a:t>Preparing the Client for a Deposition</a:t>
            </a:r>
          </a:p>
          <a:p>
            <a:pPr lvl="1"/>
            <a:r>
              <a:rPr lang="en-US" sz="2200" dirty="0"/>
              <a:t>The Role of the Deponent’s Attorney</a:t>
            </a:r>
          </a:p>
          <a:p>
            <a:pPr lvl="1"/>
            <a:r>
              <a:rPr lang="en-US" sz="2200" dirty="0"/>
              <a:t>The Deposition Transcript</a:t>
            </a:r>
          </a:p>
          <a:p>
            <a:pPr lvl="1"/>
            <a:r>
              <a:rPr lang="en-US" sz="2200" dirty="0"/>
              <a:t>Summarizing and Indexing the Deposition Transcript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17</a:t>
            </a:fld>
            <a:endParaRPr lang="en-US" sz="1400" dirty="0"/>
          </a:p>
        </p:txBody>
      </p:sp>
      <p:pic>
        <p:nvPicPr>
          <p:cNvPr id="4" name="Audio Recording for TechGeek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01890" y="5303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2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Traditional Discovery Tools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Requests for Production and Physical Examination</a:t>
            </a:r>
          </a:p>
          <a:p>
            <a:pPr lvl="1"/>
            <a:r>
              <a:rPr lang="en-US" sz="2200" dirty="0"/>
              <a:t>FRCP 34 a</a:t>
            </a:r>
            <a:r>
              <a:rPr lang="en-US" sz="2000" dirty="0"/>
              <a:t>uthorizes request of evidence from other party</a:t>
            </a:r>
          </a:p>
          <a:p>
            <a:pPr lvl="1"/>
            <a:r>
              <a:rPr lang="en-US" sz="2200" dirty="0"/>
              <a:t>Can request permission to enter other party’s land to inspect, test, sample, and photograph items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18</a:t>
            </a:fld>
            <a:endParaRPr lang="en-US" sz="1400" dirty="0"/>
          </a:p>
        </p:txBody>
      </p:sp>
      <p:pic>
        <p:nvPicPr>
          <p:cNvPr id="4" name="Audio Recording for TechGeek 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5200" y="50330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56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Traditional Discovery Tools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Requests for Admission</a:t>
            </a:r>
          </a:p>
          <a:p>
            <a:pPr lvl="1"/>
            <a:r>
              <a:rPr lang="en-US" sz="2200" dirty="0"/>
              <a:t>FRCP 36: Party can request opposing party to admit truth of matters</a:t>
            </a:r>
          </a:p>
          <a:p>
            <a:pPr lvl="1"/>
            <a:r>
              <a:rPr lang="en-US" sz="2200" dirty="0"/>
              <a:t>Admissions save time at trial</a:t>
            </a:r>
          </a:p>
          <a:p>
            <a:pPr lvl="1"/>
            <a:r>
              <a:rPr lang="en-US" sz="2200" dirty="0"/>
              <a:t>If admitted, then established as true for the trial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19</a:t>
            </a:fld>
            <a:endParaRPr lang="en-US" sz="1400" dirty="0"/>
          </a:p>
        </p:txBody>
      </p:sp>
      <p:pic>
        <p:nvPicPr>
          <p:cNvPr id="4" name="Audio Recording for TechGeek 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01840" y="51701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2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Duty to Disclose under FRCP 26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Initial Disclosures</a:t>
            </a:r>
          </a:p>
          <a:p>
            <a:pPr lvl="1"/>
            <a:r>
              <a:rPr lang="en-US" sz="2200" dirty="0"/>
              <a:t>At initial meeting or within ten days</a:t>
            </a:r>
          </a:p>
          <a:p>
            <a:pPr lvl="2"/>
            <a:r>
              <a:rPr lang="en-US" sz="2000" dirty="0"/>
              <a:t>Any person with discoverable information</a:t>
            </a:r>
          </a:p>
          <a:p>
            <a:pPr lvl="2"/>
            <a:r>
              <a:rPr lang="en-US" sz="2000" dirty="0"/>
              <a:t>Description by category and location of documents</a:t>
            </a:r>
          </a:p>
          <a:p>
            <a:pPr lvl="2"/>
            <a:r>
              <a:rPr lang="en-US" sz="2000" dirty="0"/>
              <a:t>Computation of damages being claimed</a:t>
            </a:r>
          </a:p>
          <a:p>
            <a:pPr lvl="2"/>
            <a:r>
              <a:rPr lang="en-US" sz="2000" dirty="0"/>
              <a:t>Copies of insurance policies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20</a:t>
            </a:fld>
            <a:endParaRPr lang="en-US" sz="1400" dirty="0"/>
          </a:p>
        </p:txBody>
      </p:sp>
      <p:pic>
        <p:nvPicPr>
          <p:cNvPr id="4" name="Audio Recording for TechGeek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01890" y="50901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1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Duty to Disclose under FRCP 26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Failure to Disclose</a:t>
            </a:r>
          </a:p>
          <a:p>
            <a:pPr lvl="1"/>
            <a:r>
              <a:rPr lang="en-US" sz="2200" dirty="0"/>
              <a:t>Serious sanctions</a:t>
            </a:r>
          </a:p>
          <a:p>
            <a:pPr lvl="1"/>
            <a:r>
              <a:rPr lang="en-US" sz="2200" dirty="0"/>
              <a:t>Cannot use evidence at trial</a:t>
            </a:r>
          </a:p>
          <a:p>
            <a:pPr lvl="1"/>
            <a:r>
              <a:rPr lang="en-US" sz="2200" dirty="0"/>
              <a:t>May be ordered to pay reasonable expenses</a:t>
            </a:r>
          </a:p>
          <a:p>
            <a:pPr lvl="1"/>
            <a:r>
              <a:rPr lang="en-US" sz="2200" dirty="0"/>
              <a:t>May be ordered to pay attorneys’ fees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21</a:t>
            </a:fld>
            <a:endParaRPr lang="en-US" sz="1400" dirty="0"/>
          </a:p>
        </p:txBody>
      </p:sp>
      <p:pic>
        <p:nvPicPr>
          <p:cNvPr id="4" name="Audio Recording for TechGeek 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5200" y="50444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Duty to Disclose under FRCP 26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Discovery Plan</a:t>
            </a:r>
          </a:p>
          <a:p>
            <a:pPr lvl="1"/>
            <a:r>
              <a:rPr lang="en-US" sz="2200" dirty="0"/>
              <a:t>Attorneys work out at initial meeting</a:t>
            </a:r>
          </a:p>
          <a:p>
            <a:pPr lvl="1"/>
            <a:r>
              <a:rPr lang="en-US" sz="2200" dirty="0"/>
              <a:t>Submit a report to the court</a:t>
            </a:r>
          </a:p>
          <a:p>
            <a:pPr lvl="1"/>
            <a:r>
              <a:rPr lang="en-US" sz="2200" dirty="0"/>
              <a:t>Attorneys can negotiate </a:t>
            </a:r>
          </a:p>
          <a:p>
            <a:pPr lvl="2"/>
            <a:r>
              <a:rPr lang="en-US" sz="2000" dirty="0"/>
              <a:t>Details of discovery</a:t>
            </a:r>
          </a:p>
          <a:p>
            <a:pPr lvl="2"/>
            <a:r>
              <a:rPr lang="en-US" sz="2000" dirty="0"/>
              <a:t>Time schedules to be followed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22</a:t>
            </a:fld>
            <a:endParaRPr lang="en-US" sz="1400" dirty="0"/>
          </a:p>
        </p:txBody>
      </p:sp>
      <p:pic>
        <p:nvPicPr>
          <p:cNvPr id="4" name="Audio Recording for TechGeek 2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73240" y="49872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9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Duty to Disclose under FRCP 26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Subsequent Disclosures</a:t>
            </a:r>
          </a:p>
          <a:p>
            <a:pPr lvl="1"/>
            <a:r>
              <a:rPr lang="en-US" sz="2200" dirty="0"/>
              <a:t>Expert Witnesses</a:t>
            </a:r>
          </a:p>
          <a:p>
            <a:pPr lvl="2"/>
            <a:r>
              <a:rPr lang="en-US" sz="2000" dirty="0"/>
              <a:t>Must disclose names, qualifications, compensation paid</a:t>
            </a:r>
          </a:p>
          <a:p>
            <a:pPr lvl="2"/>
            <a:r>
              <a:rPr lang="en-US" sz="2000" dirty="0"/>
              <a:t>Must be made at times set by court</a:t>
            </a:r>
          </a:p>
          <a:p>
            <a:pPr lvl="1"/>
            <a:r>
              <a:rPr lang="en-US" sz="2200" dirty="0"/>
              <a:t>Other Pretrial Disclosures</a:t>
            </a:r>
          </a:p>
          <a:p>
            <a:pPr lvl="2"/>
            <a:r>
              <a:rPr lang="en-US" sz="2000" dirty="0"/>
              <a:t>List of other witnesses</a:t>
            </a:r>
          </a:p>
          <a:p>
            <a:pPr lvl="2"/>
            <a:r>
              <a:rPr lang="en-US" sz="2000" dirty="0"/>
              <a:t>List of witnesses with deposition testimony</a:t>
            </a:r>
          </a:p>
          <a:p>
            <a:pPr lvl="2"/>
            <a:r>
              <a:rPr lang="en-US" sz="2000" dirty="0"/>
              <a:t>List of exhibits</a:t>
            </a:r>
          </a:p>
          <a:p>
            <a:pPr lvl="2"/>
            <a:r>
              <a:rPr lang="en-US" sz="2000" dirty="0"/>
              <a:t>Must be made at least 30 days before trial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23</a:t>
            </a:fld>
            <a:endParaRPr lang="en-US" sz="1400" dirty="0"/>
          </a:p>
        </p:txBody>
      </p:sp>
      <p:pic>
        <p:nvPicPr>
          <p:cNvPr id="4" name="Audio Recording for TechGeek 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64780" y="5303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2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Discovery of Electronic Evidence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Advantages of Electronic Evidence</a:t>
            </a:r>
          </a:p>
          <a:p>
            <a:pPr lvl="1"/>
            <a:r>
              <a:rPr lang="en-US" sz="2200" dirty="0"/>
              <a:t>Metadata: hidden data kept by computer</a:t>
            </a:r>
          </a:p>
          <a:p>
            <a:pPr lvl="1"/>
            <a:r>
              <a:rPr lang="en-US" sz="2200" dirty="0"/>
              <a:t>E-Mail Communications</a:t>
            </a:r>
          </a:p>
          <a:p>
            <a:pPr lvl="2"/>
            <a:r>
              <a:rPr lang="en-US" sz="2000" dirty="0"/>
              <a:t>“Smoking gun”</a:t>
            </a:r>
          </a:p>
          <a:p>
            <a:pPr lvl="2"/>
            <a:r>
              <a:rPr lang="en-US" sz="2000" dirty="0"/>
              <a:t>Compelling evidence</a:t>
            </a:r>
          </a:p>
          <a:p>
            <a:pPr lvl="1"/>
            <a:r>
              <a:rPr lang="en-US" sz="2200" dirty="0"/>
              <a:t>Deleted Files Can Be Retrieved</a:t>
            </a:r>
          </a:p>
          <a:p>
            <a:pPr lvl="2"/>
            <a:r>
              <a:rPr lang="en-US" sz="2000" dirty="0"/>
              <a:t>Special software</a:t>
            </a:r>
          </a:p>
          <a:p>
            <a:pPr lvl="2"/>
            <a:r>
              <a:rPr lang="en-US" sz="2000" dirty="0"/>
              <a:t>Never assume a file is completely gone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24</a:t>
            </a:fld>
            <a:endParaRPr lang="en-US" sz="1400" dirty="0"/>
          </a:p>
        </p:txBody>
      </p:sp>
      <p:pic>
        <p:nvPicPr>
          <p:cNvPr id="4" name="Audio Recording for TechGeek 2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5200" y="49644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6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Discovery of Electronic Evidence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Sources of Electronic Evidence</a:t>
            </a:r>
          </a:p>
          <a:p>
            <a:pPr lvl="1"/>
            <a:r>
              <a:rPr lang="en-US" sz="2200" dirty="0"/>
              <a:t>Active files, back-up files, residual data</a:t>
            </a:r>
          </a:p>
          <a:p>
            <a:pPr lvl="1"/>
            <a:r>
              <a:rPr lang="en-US" sz="2200" dirty="0"/>
              <a:t>Backup Data</a:t>
            </a:r>
          </a:p>
          <a:p>
            <a:pPr lvl="2"/>
            <a:r>
              <a:rPr lang="en-US" sz="1800" dirty="0"/>
              <a:t>Companies vary in policies about backing up data</a:t>
            </a:r>
          </a:p>
          <a:p>
            <a:pPr lvl="2"/>
            <a:r>
              <a:rPr lang="en-US" sz="1800" dirty="0"/>
              <a:t>Can also provide embedded information</a:t>
            </a:r>
          </a:p>
          <a:p>
            <a:pPr lvl="1"/>
            <a:r>
              <a:rPr lang="en-US" sz="2200" dirty="0"/>
              <a:t>Other Sources of E-Evidence</a:t>
            </a:r>
          </a:p>
          <a:p>
            <a:pPr lvl="2"/>
            <a:r>
              <a:rPr lang="en-US" sz="1800" dirty="0"/>
              <a:t>All electronically recorded information</a:t>
            </a:r>
          </a:p>
          <a:p>
            <a:pPr lvl="2"/>
            <a:r>
              <a:rPr lang="en-US" sz="1800" dirty="0"/>
              <a:t>Do not overlook any possible sources</a:t>
            </a:r>
          </a:p>
          <a:p>
            <a:pPr lvl="2"/>
            <a:r>
              <a:rPr lang="en-US" sz="1800" dirty="0"/>
              <a:t>Use traditional discovery tactics to locate other sources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25</a:t>
            </a:fld>
            <a:endParaRPr lang="en-US" sz="1400" dirty="0"/>
          </a:p>
        </p:txBody>
      </p:sp>
      <p:pic>
        <p:nvPicPr>
          <p:cNvPr id="4" name="Audio Recording for TechGeek 2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5200" y="5303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2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Discovery of Electronic Evidence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Special Requirements of Electronic Evidence</a:t>
            </a:r>
          </a:p>
          <a:p>
            <a:pPr lvl="1"/>
            <a:r>
              <a:rPr lang="en-US" sz="2200" dirty="0"/>
              <a:t>Acquiring an Image Copy</a:t>
            </a:r>
          </a:p>
          <a:p>
            <a:pPr lvl="1"/>
            <a:r>
              <a:rPr lang="en-US" sz="2200" dirty="0"/>
              <a:t>Preserving the Chain of Custody</a:t>
            </a:r>
          </a:p>
          <a:p>
            <a:pPr lvl="1"/>
            <a:r>
              <a:rPr lang="en-US" sz="2200" dirty="0"/>
              <a:t>Federal Rule of Evidence 502</a:t>
            </a:r>
          </a:p>
          <a:p>
            <a:pPr lvl="2"/>
            <a:r>
              <a:rPr lang="en-US" sz="2000" dirty="0"/>
              <a:t>Procedure for accidental release of protected material</a:t>
            </a:r>
          </a:p>
          <a:p>
            <a:pPr lvl="2"/>
            <a:r>
              <a:rPr lang="en-US" sz="2000" dirty="0"/>
              <a:t>Paralegals play a key role in organizing documents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6248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26</a:t>
            </a:fld>
            <a:endParaRPr lang="en-US" sz="1400" dirty="0"/>
          </a:p>
        </p:txBody>
      </p:sp>
      <p:pic>
        <p:nvPicPr>
          <p:cNvPr id="4" name="Audio Recording for TechGeek 2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8248" y="49758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2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Pretrial Motions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Motion to dismiss</a:t>
            </a:r>
          </a:p>
          <a:p>
            <a:r>
              <a:rPr lang="en-US" sz="2400" dirty="0"/>
              <a:t>Motion to strike</a:t>
            </a:r>
          </a:p>
          <a:p>
            <a:r>
              <a:rPr lang="en-US" sz="2400" dirty="0"/>
              <a:t>Motion to make more definite and certain</a:t>
            </a:r>
          </a:p>
          <a:p>
            <a:r>
              <a:rPr lang="en-US" sz="2400" dirty="0"/>
              <a:t>Motion to compel discovery</a:t>
            </a:r>
          </a:p>
          <a:p>
            <a:r>
              <a:rPr lang="en-US" sz="2400" dirty="0"/>
              <a:t>Motion for judgment on the pleadings</a:t>
            </a:r>
          </a:p>
          <a:p>
            <a:r>
              <a:rPr lang="en-US" sz="2400" dirty="0"/>
              <a:t>Motion for summary judgment</a:t>
            </a:r>
            <a:endParaRPr lang="en-US" sz="2200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27</a:t>
            </a:fld>
            <a:endParaRPr lang="en-US" sz="1400" dirty="0"/>
          </a:p>
        </p:txBody>
      </p:sp>
      <p:pic>
        <p:nvPicPr>
          <p:cNvPr id="4" name="Audio Recording for TechGeek 2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5200" y="5303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8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Pretrial Motions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Summary Judgment</a:t>
            </a:r>
          </a:p>
          <a:p>
            <a:pPr lvl="1"/>
            <a:r>
              <a:rPr lang="en-US" sz="2200" dirty="0"/>
              <a:t>One of last motions to be filed before trial</a:t>
            </a:r>
          </a:p>
          <a:p>
            <a:pPr lvl="1"/>
            <a:r>
              <a:rPr lang="en-US" sz="2200" dirty="0"/>
              <a:t>Asks court to grant judgment without a trial</a:t>
            </a:r>
          </a:p>
          <a:p>
            <a:r>
              <a:rPr lang="en-US" sz="2400" dirty="0"/>
              <a:t>Considerations by the Court</a:t>
            </a:r>
          </a:p>
          <a:p>
            <a:pPr lvl="1"/>
            <a:r>
              <a:rPr lang="en-US" sz="2200" dirty="0"/>
              <a:t>Motion by Defendant</a:t>
            </a:r>
          </a:p>
          <a:p>
            <a:pPr lvl="1"/>
            <a:r>
              <a:rPr lang="en-US" sz="2200" dirty="0"/>
              <a:t>Burden of Proof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28</a:t>
            </a:fld>
            <a:endParaRPr lang="en-US" sz="1400" dirty="0"/>
          </a:p>
        </p:txBody>
      </p:sp>
      <p:pic>
        <p:nvPicPr>
          <p:cNvPr id="4" name="Audio Recording for TechGeek 2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3270" y="51015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5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700" dirty="0"/>
              <a:t>Throughout the pretrial stage of litigation, the attorney and paralegal attempt to help the parties reach a settlement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The Federal Rules of Civil Procedure (FRCP) govern all civil cases heard in federal courts and specify what must be done during the various stages of litigation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The pleadings inform each party of the claims of the other and detail the facts, charges, and defenses</a:t>
            </a:r>
          </a:p>
          <a:p>
            <a:pPr>
              <a:lnSpc>
                <a:spcPct val="120000"/>
              </a:lnSpc>
            </a:pPr>
            <a:r>
              <a:rPr lang="en-US" sz="2700" dirty="0"/>
              <a:t>In preparing for trial, the attorney for each party undertakes a formal investigative process called discovery </a:t>
            </a:r>
            <a:r>
              <a:rPr lang="en-US" sz="2400" dirty="0"/>
              <a:t>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/>
              <a:t>													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/>
              <a:t>													</a:t>
            </a:r>
            <a:r>
              <a:rPr lang="en-US" sz="1935" dirty="0"/>
              <a:t>	Cont.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29</a:t>
            </a:fld>
            <a:endParaRPr lang="en-US" sz="1400" dirty="0"/>
          </a:p>
        </p:txBody>
      </p:sp>
      <p:pic>
        <p:nvPicPr>
          <p:cNvPr id="4" name="Audio Recording for TechGeek 2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10400" y="54787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4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FRCP 26 requires that the attorneys cooperate in forming a discovery plan early in the litigation process</a:t>
            </a:r>
          </a:p>
          <a:p>
            <a:r>
              <a:rPr lang="en-US" sz="2400" dirty="0"/>
              <a:t>The federal rules and state rules allow discovery of evidence in electronic form</a:t>
            </a:r>
          </a:p>
          <a:p>
            <a:r>
              <a:rPr lang="en-US" sz="2400" dirty="0"/>
              <a:t>Electronic evidence has significantly changed discovery in civil litigation because it can reveal facts not discoverable by other means</a:t>
            </a:r>
          </a:p>
          <a:p>
            <a:r>
              <a:rPr lang="en-US" sz="2400" dirty="0"/>
              <a:t>There are a number of motions that may be filed by either party during or after the discovery stage of litigation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63640"/>
            <a:ext cx="2133600" cy="365125"/>
          </a:xfrm>
        </p:spPr>
        <p:txBody>
          <a:bodyPr/>
          <a:lstStyle/>
          <a:p>
            <a:r>
              <a:rPr lang="en-US" sz="1400" dirty="0"/>
              <a:t>9-</a:t>
            </a:r>
            <a:fld id="{A6B385BB-DE28-4C8B-94C6-52DBAF4678FB}" type="slidenum">
              <a:rPr lang="en-US" sz="1400" smtClean="0"/>
              <a:pPr/>
              <a:t>30</a:t>
            </a:fld>
            <a:endParaRPr lang="en-US" sz="1400" dirty="0"/>
          </a:p>
        </p:txBody>
      </p:sp>
      <p:pic>
        <p:nvPicPr>
          <p:cNvPr id="4" name="Audio Recording for TechGeek 3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16140" y="58366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iller_Meinzinger_PT6e_Essential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Miller_Meinzinger_PT6e_Essentials.potx</Template>
  <TotalTime>2203</TotalTime>
  <Words>1213</Words>
  <Application>Microsoft Office PowerPoint</Application>
  <PresentationFormat>On-screen Show (4:3)</PresentationFormat>
  <Paragraphs>257</Paragraphs>
  <Slides>30</Slides>
  <Notes>4</Notes>
  <HiddenSlides>0</HiddenSlides>
  <MMClips>29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Miller_Meinzinger_PT6e_Essentials</vt:lpstr>
      <vt:lpstr>CHAPTER 9</vt:lpstr>
      <vt:lpstr>Introduction</vt:lpstr>
      <vt:lpstr>Civil Litigation—A Bird’s-Eye View</vt:lpstr>
      <vt:lpstr>Civil Litigation—A Bird’s-Eye View</vt:lpstr>
      <vt:lpstr>Civil Litigation—A Bird’s-Eye View</vt:lpstr>
      <vt:lpstr>The Preliminaries</vt:lpstr>
      <vt:lpstr>The Preliminaries</vt:lpstr>
      <vt:lpstr>The Preliminaries</vt:lpstr>
      <vt:lpstr>The Pleadings</vt:lpstr>
      <vt:lpstr>The Pleadings</vt:lpstr>
      <vt:lpstr>The Pleadings</vt:lpstr>
      <vt:lpstr>The Pleadings</vt:lpstr>
      <vt:lpstr>The Pleadings</vt:lpstr>
      <vt:lpstr>The Pleadings</vt:lpstr>
      <vt:lpstr>Traditional Discovery Tools</vt:lpstr>
      <vt:lpstr>Traditional Discovery Tools</vt:lpstr>
      <vt:lpstr>Traditional Discovery Tools</vt:lpstr>
      <vt:lpstr>Traditional Discovery Tools</vt:lpstr>
      <vt:lpstr>Traditional Discovery Tools</vt:lpstr>
      <vt:lpstr>The Duty to Disclose under FRCP 26</vt:lpstr>
      <vt:lpstr>The Duty to Disclose under FRCP 26</vt:lpstr>
      <vt:lpstr>The Duty to Disclose under FRCP 26</vt:lpstr>
      <vt:lpstr>The Duty to Disclose under FRCP 26</vt:lpstr>
      <vt:lpstr>Discovery of Electronic Evidence</vt:lpstr>
      <vt:lpstr>Discovery of Electronic Evidence</vt:lpstr>
      <vt:lpstr>Discovery of Electronic Evidence</vt:lpstr>
      <vt:lpstr>Pretrial Motions</vt:lpstr>
      <vt:lpstr>Pretrial Motions</vt:lpstr>
      <vt:lpstr>Summary</vt:lpstr>
      <vt:lpstr>Summary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Pickering 3</dc:creator>
  <cp:lastModifiedBy>Reginald Andah</cp:lastModifiedBy>
  <cp:revision>306</cp:revision>
  <dcterms:created xsi:type="dcterms:W3CDTF">2013-01-03T16:19:07Z</dcterms:created>
  <dcterms:modified xsi:type="dcterms:W3CDTF">2016-12-04T18:33:53Z</dcterms:modified>
</cp:coreProperties>
</file>